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259" r:id="rId6"/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15A35E-2372-1A95-E476-4633D8858CE3}" name="Martha Filipic" initials="MF" userId="c981479338b4165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Schreiber" initials="MES" lastIdx="5" clrIdx="0">
    <p:extLst>
      <p:ext uri="{19B8F6BF-5375-455C-9EA6-DF929625EA0E}">
        <p15:presenceInfo xmlns:p15="http://schemas.microsoft.com/office/powerpoint/2012/main" userId="M Schreiber" providerId="None"/>
      </p:ext>
    </p:extLst>
  </p:cmAuthor>
  <p:cmAuthor id="2" name="Juran, Luke" initials="JL" lastIdx="4" clrIdx="1">
    <p:extLst>
      <p:ext uri="{19B8F6BF-5375-455C-9EA6-DF929625EA0E}">
        <p15:presenceInfo xmlns:p15="http://schemas.microsoft.com/office/powerpoint/2012/main" userId="S-1-5-21-1824200278-923733676-1501187911-30893" providerId="AD"/>
      </p:ext>
    </p:extLst>
  </p:cmAuthor>
  <p:cmAuthor id="3" name="Largen, Isabelle" initials="LI" lastIdx="1" clrIdx="2">
    <p:extLst>
      <p:ext uri="{19B8F6BF-5375-455C-9EA6-DF929625EA0E}">
        <p15:presenceInfo xmlns:p15="http://schemas.microsoft.com/office/powerpoint/2012/main" userId="S-1-5-21-1824200278-923733676-1501187911-95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6600"/>
    <a:srgbClr val="F7901E"/>
    <a:srgbClr val="8B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84" autoAdjust="0"/>
    <p:restoredTop sz="94798"/>
  </p:normalViewPr>
  <p:slideViewPr>
    <p:cSldViewPr snapToGrid="0" snapToObjects="1">
      <p:cViewPr varScale="1">
        <p:scale>
          <a:sx n="151" d="100"/>
          <a:sy n="151" d="100"/>
        </p:scale>
        <p:origin x="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FA5A3-D219-8773-E50E-3B3D93FF33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16F64-BD78-C74E-09A8-738BBE767B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0A7D6-EF35-E944-836E-6C0A5EE4881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A8B0B-70F2-7BF6-3FD5-53A8AD248D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261-45D2-DCA9-A47B-06047ACE9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9FC7-AC5E-C14A-809E-69862F994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0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444C4-D241-AB44-A8B2-A67FC57DD9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C6CA-3C20-4146-82D0-CD1C76E77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is encouraged to use the Guided Inquiry to </a:t>
            </a:r>
            <a:r>
              <a:rPr lang="en-US"/>
              <a:t>help deliver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0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3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C6CA-3C20-4146-82D0-CD1C76E775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48729" t="-2" r="-46172" b="32720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noFill/>
          <a:ln w="15875">
            <a:noFill/>
          </a:ln>
        </p:spPr>
        <p:txBody>
          <a:bodyPr wrap="square" lIns="1280160" rIns="365760" anchor="ctr" anchorCtr="0">
            <a:normAutofit/>
          </a:bodyPr>
          <a:lstStyle>
            <a:lvl1pPr algn="l">
              <a:defRPr sz="3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16200000">
            <a:off x="10772934" y="152249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8000"/>
          </a:blip>
          <a:srcRect l="48730" t="-2" r="-48730" b="54889"/>
          <a:stretch/>
        </p:blipFill>
        <p:spPr>
          <a:xfrm>
            <a:off x="0" y="5149188"/>
            <a:ext cx="3820160" cy="1723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-Shape 19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97217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336" y="20906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1543"/>
            <a:ext cx="6172200" cy="5359507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5426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01269" y="1969995"/>
            <a:ext cx="9869280" cy="488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0993120" cy="171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10628002" y="143100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8428" y="6028357"/>
            <a:ext cx="992841" cy="365125"/>
          </a:xfrm>
        </p:spPr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888005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>
            <a:off x="0" y="0"/>
            <a:ext cx="5067300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solidFill>
            <a:schemeClr val="bg1"/>
          </a:solidFill>
          <a:ln>
            <a:noFill/>
          </a:ln>
        </p:spPr>
        <p:txBody>
          <a:bodyPr lIns="457200" tIns="457200" rIns="822960" bIns="457200" anchor="ctr" anchorCtr="0">
            <a:normAutofit/>
          </a:bodyPr>
          <a:lstStyle>
            <a:lvl1pPr>
              <a:defRPr sz="5000" baseline="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L-Shape 6"/>
          <p:cNvSpPr/>
          <p:nvPr userDrawn="1"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7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00540" y="0"/>
            <a:ext cx="9981863" cy="171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1241"/>
            <a:ext cx="11564470" cy="1163395"/>
          </a:xfrm>
          <a:noFill/>
          <a:ln w="12700"/>
        </p:spPr>
        <p:txBody>
          <a:bodyPr lIns="1280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0800000">
            <a:off x="10726268" y="2006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9788" y="436517"/>
            <a:ext cx="11606212" cy="128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10726268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48729" t="-1" r="-46172" b="-2858"/>
          <a:stretch/>
        </p:blipFill>
        <p:spPr>
          <a:xfrm rot="10800000" flipH="1">
            <a:off x="-1" y="-76364"/>
            <a:ext cx="5164997" cy="54519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48729" t="-2" r="-46172" b="32720"/>
          <a:stretch/>
        </p:blipFill>
        <p:spPr>
          <a:xfrm flipH="1">
            <a:off x="7100002" y="3302386"/>
            <a:ext cx="5164997" cy="35661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46480" y="2092960"/>
            <a:ext cx="9005196" cy="476504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10800000">
            <a:off x="9344508" y="21077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16200000" flipV="1">
            <a:off x="722502" y="133276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497980"/>
            <a:ext cx="992841" cy="365125"/>
          </a:xfrm>
        </p:spPr>
        <p:txBody>
          <a:bodyPr/>
          <a:lstStyle>
            <a:lvl1pPr algn="r">
              <a:defRPr/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7336" y="630107"/>
            <a:ext cx="903568" cy="3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0416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4960" y="356237"/>
            <a:ext cx="11602720" cy="56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-Shape 5"/>
          <p:cNvSpPr/>
          <p:nvPr userDrawn="1"/>
        </p:nvSpPr>
        <p:spPr>
          <a:xfrm rot="16200000" flipV="1">
            <a:off x="464342" y="568380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-Shape 6"/>
          <p:cNvSpPr/>
          <p:nvPr userDrawn="1"/>
        </p:nvSpPr>
        <p:spPr>
          <a:xfrm rot="5400000" flipV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591"/>
            <a:ext cx="4772025" cy="194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6721"/>
            <a:ext cx="6172200" cy="543433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9E9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428" y="602835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r>
              <a:rPr lang="en-US" dirty="0"/>
              <a:t>10/17/17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6717" y="6332522"/>
            <a:ext cx="4020671" cy="26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cherus Grotesque Light" charset="0"/>
              </a:defRPr>
            </a:lvl1pPr>
          </a:lstStyle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428" y="629729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7" r:id="rId9"/>
    <p:sldLayoutId id="2147483658" r:id="rId10"/>
    <p:sldLayoutId id="21474836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600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lue_question_mark.jpg" TargetMode="External"/><Relationship Id="rId3" Type="http://schemas.openxmlformats.org/officeDocument/2006/relationships/hyperlink" Target="https://commons.wikimedia.org/wiki/File:Flag_map_of_Michigan.svg" TargetMode="External"/><Relationship Id="rId7" Type="http://schemas.openxmlformats.org/officeDocument/2006/relationships/hyperlink" Target="https://creativecommons.org/licenses/by-sa/3.0" TargetMode="External"/><Relationship Id="rId2" Type="http://schemas.openxmlformats.org/officeDocument/2006/relationships/hyperlink" Target="https://www.mlive.com/public-interest/2021/10/nestle-water-owners-return-michigan-permit-plan-new-withdraw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iscussion.png" TargetMode="External"/><Relationship Id="rId11" Type="http://schemas.openxmlformats.org/officeDocument/2006/relationships/hyperlink" Target="https://www.bloomberg.com/news/features/2017-09-21/nestl-makes-billions-bottling-water-it-pays-nearly-nothing-for" TargetMode="External"/><Relationship Id="rId5" Type="http://schemas.openxmlformats.org/officeDocument/2006/relationships/hyperlink" Target="https://en.wikipedia.org/wiki/Total_dissolved_solids#/media/File:Stilles_Mineralwasser.jpg" TargetMode="External"/><Relationship Id="rId10" Type="http://schemas.openxmlformats.org/officeDocument/2006/relationships/hyperlink" Target="https://commons.wikimedia.org/wiki/File:La_Rouvre.JPG" TargetMode="External"/><Relationship Id="rId4" Type="http://schemas.openxmlformats.org/officeDocument/2006/relationships/hyperlink" Target="http://creativecommons.org/licenses/by-sa/3.0/" TargetMode="External"/><Relationship Id="rId9" Type="http://schemas.openxmlformats.org/officeDocument/2006/relationships/hyperlink" Target="https://www.bridgemi.com/guest-commentary/opinion-nestle-water-deal-bad-economics-and-bad-policy-michig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1" y="1633876"/>
            <a:ext cx="6605532" cy="2614157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Rights &amp; Ethics: Who Really Owns the Water?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903740"/>
            <a:ext cx="8077201" cy="1417311"/>
          </a:xfrm>
        </p:spPr>
        <p:txBody>
          <a:bodyPr/>
          <a:lstStyle/>
          <a:p>
            <a:r>
              <a:rPr lang="en-US" sz="2300" dirty="0"/>
              <a:t>Isabelle Largen, Luke Juran, Erika Bonnett, Erin J. Ling, Leigh-Anne H. </a:t>
            </a:r>
            <a:r>
              <a:rPr lang="en-US" sz="2300" dirty="0" err="1"/>
              <a:t>Krometis</a:t>
            </a:r>
            <a:r>
              <a:rPr lang="en-US" sz="2300" dirty="0"/>
              <a:t>, Madeline, E. Schreiber (Virginia Tech)</a:t>
            </a:r>
          </a:p>
        </p:txBody>
      </p:sp>
      <p:pic>
        <p:nvPicPr>
          <p:cNvPr id="6" name="Picture 5" descr="4-H logo A green four leaf clover with white letters&#10;&#10; ">
            <a:extLst>
              <a:ext uri="{FF2B5EF4-FFF2-40B4-BE49-F238E27FC236}">
                <a16:creationId xmlns:a16="http://schemas.microsoft.com/office/drawing/2014/main" id="{A5C0682E-4BBB-3F71-946A-05122882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61" y="5361156"/>
            <a:ext cx="969676" cy="1011836"/>
          </a:xfrm>
          <a:prstGeom prst="rect">
            <a:avLst/>
          </a:prstGeom>
        </p:spPr>
      </p:pic>
      <p:pic>
        <p:nvPicPr>
          <p:cNvPr id="4" name="Picture 3" descr="Virginia Tech logo. A block VT with Virginia Tech below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97" y="5413097"/>
            <a:ext cx="2195902" cy="9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4EEF-B8E1-4C93-AC50-63B0CA76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FE9D-59D0-4E12-B771-3C95E1F7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ACD4F-F3D1-41DD-86B3-66BFE036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do you feel about the outcome in this real-life situation? </a:t>
            </a:r>
          </a:p>
          <a:p>
            <a:pPr lvl="0"/>
            <a:endParaRPr lang="en-US" sz="1400" dirty="0"/>
          </a:p>
          <a:p>
            <a:pPr lvl="0"/>
            <a:r>
              <a:rPr lang="en-US" dirty="0"/>
              <a:t>Are there some groups that were not considered or represented? </a:t>
            </a:r>
          </a:p>
          <a:p>
            <a:pPr lvl="0"/>
            <a:endParaRPr lang="en-US" sz="1400" dirty="0"/>
          </a:p>
          <a:p>
            <a:r>
              <a:rPr lang="en-US" dirty="0"/>
              <a:t>Do you think scenarios like this might be occurring in other communities throughout the U.S.? How might the issues be different in different locations?</a:t>
            </a:r>
          </a:p>
        </p:txBody>
      </p:sp>
    </p:spTree>
    <p:extLst>
      <p:ext uri="{BB962C8B-B14F-4D97-AF65-F5344CB8AC3E}">
        <p14:creationId xmlns:p14="http://schemas.microsoft.com/office/powerpoint/2010/main" val="308976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0BF-6C92-45C4-9AA4-2B9D5A5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71AC-45C2-45AD-B2B9-F15C289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27DBE-9787-44E8-BE00-6D32790C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industries and activities, besides bottling water, use large quantities of water?</a:t>
            </a:r>
          </a:p>
          <a:p>
            <a:r>
              <a:rPr lang="en-US" dirty="0"/>
              <a:t>Who are the largest water users in this region?</a:t>
            </a:r>
          </a:p>
          <a:p>
            <a:r>
              <a:rPr lang="en-US" dirty="0"/>
              <a:t>Given the scenario of Evart, how would you feel if this happened in your town?</a:t>
            </a:r>
          </a:p>
        </p:txBody>
      </p:sp>
      <p:pic>
        <p:nvPicPr>
          <p:cNvPr id="1028" name="Picture 4" descr="decorative">
            <a:extLst>
              <a:ext uri="{FF2B5EF4-FFF2-40B4-BE49-F238E27FC236}">
                <a16:creationId xmlns:a16="http://schemas.microsoft.com/office/drawing/2014/main" id="{47ED62E1-9E3A-4F46-B16D-CC4E1460F5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60" y="4724400"/>
            <a:ext cx="1633857" cy="1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B4997-D500-4322-9578-2B004F34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47410" y="6240050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Salazar210 2018.</a:t>
            </a:r>
          </a:p>
        </p:txBody>
      </p:sp>
    </p:spTree>
    <p:extLst>
      <p:ext uri="{BB962C8B-B14F-4D97-AF65-F5344CB8AC3E}">
        <p14:creationId xmlns:p14="http://schemas.microsoft.com/office/powerpoint/2010/main" val="42494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20BF-6C92-45C4-9AA4-2B9D5A5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D71AC-45C2-45AD-B2B9-F15C289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27DBE-9787-44E8-BE00-6D32790C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547248"/>
            <a:ext cx="9664993" cy="5310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Ellison, G. 2021. “Nestle water owners return Michigan permit, plan new withdrawal.” M Live, October 20, 2021. </a:t>
            </a:r>
            <a:r>
              <a:rPr lang="en-US" sz="1400" u="sng" dirty="0">
                <a:hlinkClick r:id="rId2"/>
              </a:rPr>
              <a:t>https://www.mlive.com/public-interest/2021/10/nestle-water-owners-return-michigan-permit-plan-new-withdrawal.html</a:t>
            </a:r>
            <a:r>
              <a:rPr lang="en-US" sz="1400" u="sng" dirty="0"/>
              <a:t>.</a:t>
            </a:r>
          </a:p>
          <a:p>
            <a:pPr marL="0" indent="0">
              <a:buNone/>
            </a:pPr>
            <a:r>
              <a:rPr lang="en-US" sz="1400" dirty="0"/>
              <a:t>Flag map of Michigan. 2012. </a:t>
            </a:r>
            <a:r>
              <a:rPr lang="en-US" sz="1400" dirty="0">
                <a:hlinkClick r:id="rId3"/>
              </a:rPr>
              <a:t>https://commons.wikimedia.org/wiki/File:Flag_map_of_Michigan.svg</a:t>
            </a:r>
            <a:r>
              <a:rPr lang="en-US" sz="1400" dirty="0"/>
              <a:t>, via Wikimedia Commons. Licensed under CC BY-SA 3.0. </a:t>
            </a:r>
            <a:r>
              <a:rPr lang="en-US" sz="1400" dirty="0">
                <a:hlinkClick r:id="rId4"/>
              </a:rPr>
              <a:t>http://creativecommons.org/licenses/by-sa/3.0/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Pilsak, W. J. 2005. </a:t>
            </a:r>
            <a:r>
              <a:rPr lang="en-US" sz="1400" dirty="0">
                <a:hlinkClick r:id="rId5"/>
              </a:rPr>
              <a:t>https://en.wikipedia.org/wiki/Total_dissolved_solids#/media/File:Stilles_Mineralwasser.jpg</a:t>
            </a:r>
            <a:r>
              <a:rPr lang="en-US" sz="1400" dirty="0"/>
              <a:t>. Licensed under CC BY-SA 3.0. </a:t>
            </a:r>
            <a:r>
              <a:rPr lang="en-US" sz="1400" dirty="0">
                <a:hlinkClick r:id="rId4"/>
              </a:rPr>
              <a:t>http://creativecommons.org/licenses/by-sa/3.0/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Rafizeldi, M. 2013. </a:t>
            </a:r>
            <a:r>
              <a:rPr lang="en-US" sz="1400" dirty="0">
                <a:hlinkClick r:id="rId6"/>
              </a:rPr>
              <a:t>https://commons.wikimedia.org/wiki/File:Discussion.png</a:t>
            </a:r>
            <a:r>
              <a:rPr lang="en-US" sz="1400" dirty="0"/>
              <a:t>. Licensed under CC BY-SA 3.0. </a:t>
            </a:r>
            <a:r>
              <a:rPr lang="en-US" sz="1400" dirty="0">
                <a:hlinkClick r:id="rId7"/>
              </a:rPr>
              <a:t>https://creativecommons.org/licenses/by-sa/3.0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Salazar210 at English Wikipedia. 2008. </a:t>
            </a:r>
            <a:r>
              <a:rPr lang="en-US" sz="1400" dirty="0">
                <a:hlinkClick r:id="rId8"/>
              </a:rPr>
              <a:t>https://commons.wikimedia.org/wiki/File:Blue_question_mark.jpg</a:t>
            </a:r>
            <a:r>
              <a:rPr lang="en-US" sz="1400" dirty="0"/>
              <a:t>. CC BY-SA 3.0. </a:t>
            </a:r>
            <a:r>
              <a:rPr lang="en-US" sz="1400" dirty="0">
                <a:hlinkClick r:id="rId7"/>
              </a:rPr>
              <a:t>https://creativecommons.org/licenses/by-sa/3.0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Taillard, M. “Opinion: Nestlé water deal is bad economics – and bad policy – for Michigan.” Bridge Michigan. April 3, 2018. </a:t>
            </a:r>
            <a:r>
              <a:rPr lang="en-US" sz="1400" u="sng" dirty="0">
                <a:hlinkClick r:id="rId9"/>
              </a:rPr>
              <a:t>https://www.bridgemi.com/guest-commentary/opinion-nestle-water-deal-bad-economics-and-bad-policy-Michigan</a:t>
            </a:r>
            <a:r>
              <a:rPr lang="en-US" sz="1400" u="sng" dirty="0"/>
              <a:t>.</a:t>
            </a:r>
          </a:p>
          <a:p>
            <a:pPr marL="0" indent="0">
              <a:buNone/>
            </a:pPr>
            <a:r>
              <a:rPr lang="en-US" sz="1400" dirty="0"/>
              <a:t>Vincent. 2007. The Rouvre River. Public domain. </a:t>
            </a:r>
            <a:r>
              <a:rPr lang="en-US" sz="1400" dirty="0">
                <a:hlinkClick r:id="rId10"/>
              </a:rPr>
              <a:t>https://commons.wikimedia.org/wiki/File:La_Rouvre.JPG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Winter, C. 2017. “Nestlé Makes Billions Bottling Water It Pays Nearly Nothing For.” Bloomberg. September 21, 2017. </a:t>
            </a:r>
            <a:r>
              <a:rPr lang="en-US" sz="1400" u="sng" dirty="0">
                <a:hlinkClick r:id="rId11"/>
              </a:rPr>
              <a:t>https://www.bloomberg.com/news/features/2017-09-21/nestl-makes-billions-bottling-water-it-pays-nearly-nothing-for</a:t>
            </a:r>
            <a:r>
              <a:rPr lang="en-US" sz="1400" u="sng" dirty="0"/>
              <a:t>.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6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7335" y="2113280"/>
            <a:ext cx="10207065" cy="378149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Gain a deeper understanding of issues surrounding water rights, water development, and related water issues.</a:t>
            </a:r>
          </a:p>
          <a:p>
            <a:pPr marL="457200" lvl="0" indent="-457200">
              <a:buFont typeface="+mj-lt"/>
              <a:buAutoNum type="arabicPeriod"/>
            </a:pPr>
            <a:endParaRPr lang="en-US" sz="2500" dirty="0"/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Act out a fictional scenario related to your local community and environment.</a:t>
            </a:r>
          </a:p>
        </p:txBody>
      </p:sp>
    </p:spTree>
    <p:extLst>
      <p:ext uri="{BB962C8B-B14F-4D97-AF65-F5344CB8AC3E}">
        <p14:creationId xmlns:p14="http://schemas.microsoft.com/office/powerpoint/2010/main" val="145134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Pre-Activity Questions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100" dirty="0"/>
          </a:p>
          <a:p>
            <a:pPr lvl="0"/>
            <a:r>
              <a:rPr lang="en-US" dirty="0"/>
              <a:t>Who has the right to water?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Who “owns” the water or the right to develop water resources?</a:t>
            </a:r>
          </a:p>
          <a:p>
            <a:endParaRPr lang="en-US" dirty="0"/>
          </a:p>
          <a:p>
            <a:r>
              <a:rPr lang="en-US" dirty="0"/>
              <a:t>Should there be limits on water use?</a:t>
            </a:r>
          </a:p>
        </p:txBody>
      </p:sp>
      <p:pic>
        <p:nvPicPr>
          <p:cNvPr id="2050" name="Picture 2" descr="decorative">
            <a:extLst>
              <a:ext uri="{FF2B5EF4-FFF2-40B4-BE49-F238E27FC236}">
                <a16:creationId xmlns:a16="http://schemas.microsoft.com/office/drawing/2014/main" id="{9B6BE3CA-0DBA-4C9F-BC5E-05DD4D55A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3" y="0"/>
            <a:ext cx="4402667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8298B-09A8-4EB7-AF13-9A63E4AD8FC3}"/>
              </a:ext>
            </a:extLst>
          </p:cNvPr>
          <p:cNvSpPr txBox="1"/>
          <p:nvPr/>
        </p:nvSpPr>
        <p:spPr>
          <a:xfrm>
            <a:off x="10161143" y="3317602"/>
            <a:ext cx="203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Credit: Vincent, 2007.</a:t>
            </a:r>
          </a:p>
        </p:txBody>
      </p:sp>
    </p:spTree>
    <p:extLst>
      <p:ext uri="{BB962C8B-B14F-4D97-AF65-F5344CB8AC3E}">
        <p14:creationId xmlns:p14="http://schemas.microsoft.com/office/powerpoint/2010/main" val="178031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C595-5DA3-49A3-AF59-C854BC04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E908-CC74-4DA5-80E0-4CDA3F21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58BA0-CDCF-42FC-B4AF-F338455AB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79" y="1849320"/>
            <a:ext cx="9516609" cy="48733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dirty="0"/>
              <a:t>“Tasty Water” bottling company has requested rights to pump water from a municipal well in Anytown, USA. It seeks to pump 400 gallons per minute. Tasty Water will transport water pumped from the municipal well to a factory in the neighboring town to be bottled and sold to the public. Tasty Water believes it should be allowed to purchase water just like the other residents of Anytown.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300" dirty="0"/>
              <a:t>A public meeting has been called consisting of representatives from four stakeholder groups: (1) Tasty Water, (2) Town Council, (3) a local environmental organization, (4) a group of concerned citizens.</a:t>
            </a:r>
          </a:p>
        </p:txBody>
      </p:sp>
      <p:pic>
        <p:nvPicPr>
          <p:cNvPr id="1028" name="Picture 4" descr="decorative">
            <a:extLst>
              <a:ext uri="{FF2B5EF4-FFF2-40B4-BE49-F238E27FC236}">
                <a16:creationId xmlns:a16="http://schemas.microsoft.com/office/drawing/2014/main" id="{67D2F086-1991-4B7B-877C-AC9F59CEA1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36" y="0"/>
            <a:ext cx="16327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6D53C-9C87-4F74-AD00-23FBC6442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76898" y="2133600"/>
            <a:ext cx="131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Credit: </a:t>
            </a:r>
            <a:r>
              <a:rPr lang="en-US" sz="1600" i="1" dirty="0" err="1"/>
              <a:t>Pilsak</a:t>
            </a:r>
            <a:r>
              <a:rPr lang="en-US" sz="1600" i="1" dirty="0"/>
              <a:t>, 2005.</a:t>
            </a:r>
          </a:p>
        </p:txBody>
      </p:sp>
    </p:spTree>
    <p:extLst>
      <p:ext uri="{BB962C8B-B14F-4D97-AF65-F5344CB8AC3E}">
        <p14:creationId xmlns:p14="http://schemas.microsoft.com/office/powerpoint/2010/main" val="76089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156E-5B74-4FA2-BF28-0350BE86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50C1D-3463-450D-82AB-66899442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9125A-078C-4BA0-BC47-479CF73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5"/>
            <a:ext cx="9789605" cy="378942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Break into four stakeholder groups.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 your group’s description and discuss the following: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Should Tasty Water be allowed to pump water from the town’s well?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How much water should Tasty Water be allowed to pump?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How much should Tasty Water pay for the water?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dirty="0"/>
              <a:t>Can Tasty Water’s pumping rights be changed in the future or taken away? 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5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DA2C-9184-4484-A323-CBD7BD10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CCAE6-775C-4EA3-9FB3-E401D0DE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CBAE9-7B8B-431E-BC74-5F3F36A0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15" y="1969996"/>
            <a:ext cx="9664993" cy="423549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Stakeholder groups share stances.</a:t>
            </a:r>
          </a:p>
          <a:p>
            <a:pPr>
              <a:spcBef>
                <a:spcPts val="1800"/>
              </a:spcBef>
            </a:pPr>
            <a:r>
              <a:rPr lang="en-US" dirty="0"/>
              <a:t>Openly discuss issues.</a:t>
            </a:r>
          </a:p>
          <a:p>
            <a:pPr>
              <a:spcBef>
                <a:spcPts val="1800"/>
              </a:spcBef>
            </a:pPr>
            <a:r>
              <a:rPr lang="en-US" dirty="0"/>
              <a:t>Propose policy options and vote on a final resolution.</a:t>
            </a:r>
          </a:p>
        </p:txBody>
      </p:sp>
      <p:pic>
        <p:nvPicPr>
          <p:cNvPr id="4098" name="Picture 2" descr="decorative">
            <a:extLst>
              <a:ext uri="{FF2B5EF4-FFF2-40B4-BE49-F238E27FC236}">
                <a16:creationId xmlns:a16="http://schemas.microsoft.com/office/drawing/2014/main" id="{955D02CB-D131-4CD5-83AA-29FF9D7064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92" y="4439920"/>
            <a:ext cx="3650927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7E62A6-3A11-46BA-8514-474CDC4FC317}"/>
              </a:ext>
            </a:extLst>
          </p:cNvPr>
          <p:cNvSpPr txBox="1"/>
          <p:nvPr/>
        </p:nvSpPr>
        <p:spPr>
          <a:xfrm>
            <a:off x="5121855" y="6205492"/>
            <a:ext cx="205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</a:t>
            </a:r>
            <a:r>
              <a:rPr lang="en-US" sz="1600" i="1" dirty="0" err="1"/>
              <a:t>Rafizeldi</a:t>
            </a:r>
            <a:r>
              <a:rPr lang="en-US" sz="1600" i="1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281794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9441-E2A1-4A9B-854E-F63DC3D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9C0E3-8D54-437B-BF59-E0EBF77B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BE65B-C189-475F-BD42-D123BDF2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5" y="1969995"/>
            <a:ext cx="9664993" cy="4888005"/>
          </a:xfrm>
        </p:spPr>
        <p:txBody>
          <a:bodyPr/>
          <a:lstStyle/>
          <a:p>
            <a:r>
              <a:rPr lang="en-US" dirty="0"/>
              <a:t>From 2004-2015, Nestle pumped a total of 3.4 billion gallons of water from a municipal well in Evart, Michigan.</a:t>
            </a:r>
          </a:p>
          <a:p>
            <a:endParaRPr lang="en-US" dirty="0"/>
          </a:p>
          <a:p>
            <a:r>
              <a:rPr lang="en-US" dirty="0"/>
              <a:t>The water was transported to a neighboring town for bottling, and only a few new jobs were created in the town and region.</a:t>
            </a:r>
          </a:p>
          <a:p>
            <a:pPr marL="0" indent="0">
              <a:buNone/>
            </a:pP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1600" i="1" dirty="0">
                <a:latin typeface="+mn-lt"/>
              </a:rPr>
              <a:t>Sources: Ellison, 2021; Taillard, 2018; Winter, 2017.</a:t>
            </a:r>
          </a:p>
        </p:txBody>
      </p:sp>
      <p:pic>
        <p:nvPicPr>
          <p:cNvPr id="5122" name="Picture 2" descr="decorative">
            <a:extLst>
              <a:ext uri="{FF2B5EF4-FFF2-40B4-BE49-F238E27FC236}">
                <a16:creationId xmlns:a16="http://schemas.microsoft.com/office/drawing/2014/main" id="{DEE61E81-1030-4534-832F-C7223ABA4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/>
        </p:blipFill>
        <p:spPr bwMode="auto">
          <a:xfrm>
            <a:off x="9318510" y="34502"/>
            <a:ext cx="2748880" cy="29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E9B37-1DB8-4939-ADB2-466E97A4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90905" y="3007360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Credit: Flag map </a:t>
            </a:r>
            <a:br>
              <a:rPr lang="en-US" sz="1600" i="1" dirty="0"/>
            </a:br>
            <a:r>
              <a:rPr lang="en-US" sz="1600" i="1" dirty="0"/>
              <a:t>of Michigan 2012.</a:t>
            </a:r>
          </a:p>
        </p:txBody>
      </p:sp>
    </p:spTree>
    <p:extLst>
      <p:ext uri="{BB962C8B-B14F-4D97-AF65-F5344CB8AC3E}">
        <p14:creationId xmlns:p14="http://schemas.microsoft.com/office/powerpoint/2010/main" val="19035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D554-CE3B-4EB8-900C-92674A92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0B157-FF36-43BA-A254-CCC7CFB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05874-72D0-4F05-BC9C-9F4A259C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25" y="1674688"/>
            <a:ext cx="9778760" cy="5106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Nestle paid a one-time permitting fee of $5,000 and a yearly fee of $200 to pump roughly 576,000 gallons of water per day.</a:t>
            </a:r>
          </a:p>
          <a:p>
            <a:endParaRPr lang="en-US" sz="600" dirty="0"/>
          </a:p>
          <a:p>
            <a:r>
              <a:rPr lang="en-US" dirty="0"/>
              <a:t>The rate is cheaper than what town residents paid for water:</a:t>
            </a:r>
          </a:p>
          <a:p>
            <a:pPr lvl="1"/>
            <a:r>
              <a:rPr lang="en-US" dirty="0"/>
              <a:t>Nestle paid 0.000347 cents per gallon.</a:t>
            </a:r>
          </a:p>
          <a:p>
            <a:pPr lvl="1"/>
            <a:r>
              <a:rPr lang="en-US" dirty="0"/>
              <a:t>A typical rate for citizens was 0.003 cents per gallon (roughly 10 times greater than Nestle’s rate).</a:t>
            </a:r>
          </a:p>
          <a:p>
            <a:pPr lvl="1"/>
            <a:r>
              <a:rPr lang="en-US" dirty="0"/>
              <a:t>Meanwhile, the bottles of water were sold for greater than 1,000 times the price Nestle paid to purchase the water.</a:t>
            </a:r>
          </a:p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r>
              <a:rPr lang="en-US" sz="1600" i="1" dirty="0">
                <a:latin typeface="+mn-lt"/>
              </a:rPr>
              <a:t>Sources: Ellison, 2021; </a:t>
            </a:r>
            <a:r>
              <a:rPr lang="en-US" sz="1600" i="1" dirty="0" err="1">
                <a:latin typeface="+mn-lt"/>
              </a:rPr>
              <a:t>Taillard</a:t>
            </a:r>
            <a:r>
              <a:rPr lang="en-US" sz="1600" i="1" dirty="0">
                <a:latin typeface="+mn-lt"/>
              </a:rPr>
              <a:t>, 2018; Winter, 2017.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58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5272-489B-4561-9ED8-31A7DC5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Scenario: Evart,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A7FBA-F7D2-4090-B1B6-63D1F26A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C957B-B13A-42D7-8F25-153D7EB6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774417"/>
            <a:ext cx="9874110" cy="498597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 2018, Nestle was granted a new permit to pump 400 gallons per minute from the municipal well.</a:t>
            </a:r>
          </a:p>
          <a:p>
            <a:endParaRPr lang="en-US" sz="1400" dirty="0"/>
          </a:p>
          <a:p>
            <a:r>
              <a:rPr lang="en-US" sz="3000" dirty="0"/>
              <a:t>The permit was eventually modified after extensive review, public outcry, and sale of the company.</a:t>
            </a:r>
          </a:p>
          <a:p>
            <a:endParaRPr lang="en-US" sz="1400" dirty="0"/>
          </a:p>
          <a:p>
            <a:r>
              <a:rPr lang="en-US" sz="3000" dirty="0"/>
              <a:t>The current permit allows for the extraction of 288 gallons per minute (as a comparison, the average American uses roughly 100 gallons per day).</a:t>
            </a:r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endParaRPr lang="en-US" sz="900" i="1" dirty="0"/>
          </a:p>
          <a:p>
            <a:pPr marL="0" indent="0">
              <a:buNone/>
            </a:pPr>
            <a:r>
              <a:rPr lang="en-US" sz="1600" i="1" dirty="0"/>
              <a:t>Sources: Ellison, 2021; </a:t>
            </a:r>
            <a:r>
              <a:rPr lang="en-US" sz="1600" i="1" dirty="0" err="1"/>
              <a:t>Taillard</a:t>
            </a:r>
            <a:r>
              <a:rPr lang="en-US" sz="1600" i="1" dirty="0"/>
              <a:t>, 2018; Winter, 2017.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014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54F708C863947BA017707EABDC785" ma:contentTypeVersion="14" ma:contentTypeDescription="Create a new document." ma:contentTypeScope="" ma:versionID="ebf18955bac947d550f702a2e2b636a7">
  <xsd:schema xmlns:xsd="http://www.w3.org/2001/XMLSchema" xmlns:xs="http://www.w3.org/2001/XMLSchema" xmlns:p="http://schemas.microsoft.com/office/2006/metadata/properties" xmlns:ns3="b44b9720-c86f-4e86-8cb7-4f189ef40a7a" xmlns:ns4="213f3d96-9a9b-4e89-afed-5ac5eca135bf" targetNamespace="http://schemas.microsoft.com/office/2006/metadata/properties" ma:root="true" ma:fieldsID="6720d59633631619776a19324c75b794" ns3:_="" ns4:_="">
    <xsd:import namespace="b44b9720-c86f-4e86-8cb7-4f189ef40a7a"/>
    <xsd:import namespace="213f3d96-9a9b-4e89-afed-5ac5eca135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b9720-c86f-4e86-8cb7-4f189ef40a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f3d96-9a9b-4e89-afed-5ac5eca13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E7789-9990-414D-8A42-39CD580CF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D9AB8-20AE-4B59-834C-371319DC733A}">
  <ds:schemaRefs>
    <ds:schemaRef ds:uri="213f3d96-9a9b-4e89-afed-5ac5eca135bf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b44b9720-c86f-4e86-8cb7-4f189ef40a7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B2AF8E-C3EF-401B-AF9B-6594B5688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b9720-c86f-4e86-8cb7-4f189ef40a7a"/>
    <ds:schemaRef ds:uri="213f3d96-9a9b-4e89-afed-5ac5eca13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universal-widescreen-powerpoint-template</Template>
  <TotalTime>641</TotalTime>
  <Words>1074</Words>
  <Application>Microsoft Office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Acherus Grotesque Bold</vt:lpstr>
      <vt:lpstr>Acherus Grotesque Light</vt:lpstr>
      <vt:lpstr>Aptos</vt:lpstr>
      <vt:lpstr>Arial</vt:lpstr>
      <vt:lpstr>Calibri</vt:lpstr>
      <vt:lpstr>Trebuchet MS</vt:lpstr>
      <vt:lpstr>Wingdings</vt:lpstr>
      <vt:lpstr>Office Theme</vt:lpstr>
      <vt:lpstr>Water Rights &amp; Ethics: Who Really Owns the Water?</vt:lpstr>
      <vt:lpstr>Goals</vt:lpstr>
      <vt:lpstr>Pre-Activity Questions</vt:lpstr>
      <vt:lpstr>The Scenario</vt:lpstr>
      <vt:lpstr>Stakeholder Discussion</vt:lpstr>
      <vt:lpstr>Large Group Discussion</vt:lpstr>
      <vt:lpstr>The Actual Scenario: Evart, Michigan</vt:lpstr>
      <vt:lpstr>The Actual Scenario: Evart, Michigan</vt:lpstr>
      <vt:lpstr>The Actual Scenario: Evart, Michigan</vt:lpstr>
      <vt:lpstr>The Actual Scenario: Evart, Michigan</vt:lpstr>
      <vt:lpstr>Local Applications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Rights &amp; Ethics: Who Really Owns the Water?</dc:title>
  <dc:subject/>
  <dc:creator>Bonnett, Erika</dc:creator>
  <cp:keywords/>
  <dc:description/>
  <cp:lastModifiedBy>Greiner, Lori</cp:lastModifiedBy>
  <cp:revision>42</cp:revision>
  <dcterms:created xsi:type="dcterms:W3CDTF">2019-09-12T18:01:50Z</dcterms:created>
  <dcterms:modified xsi:type="dcterms:W3CDTF">2025-01-14T19:02:39Z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0x010100A2954F708C863947BA017707EABDC785</vt:lpwstr>
  </property>
</Properties>
</file>